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  <p:sldMasterId id="2147484842" r:id="rId2"/>
    <p:sldMasterId id="2147487238" r:id="rId3"/>
    <p:sldMasterId id="2147487285" r:id="rId4"/>
    <p:sldMasterId id="2147487338" r:id="rId5"/>
    <p:sldMasterId id="2147487431" r:id="rId6"/>
    <p:sldMasterId id="2147487493" r:id="rId7"/>
    <p:sldMasterId id="2147487578" r:id="rId8"/>
    <p:sldMasterId id="2147487590" r:id="rId9"/>
    <p:sldMasterId id="2147487604" r:id="rId10"/>
  </p:sldMasterIdLst>
  <p:notesMasterIdLst>
    <p:notesMasterId r:id="rId47"/>
  </p:notesMasterIdLst>
  <p:handoutMasterIdLst>
    <p:handoutMasterId r:id="rId48"/>
  </p:handoutMasterIdLst>
  <p:sldIdLst>
    <p:sldId id="2289" r:id="rId11"/>
    <p:sldId id="2415" r:id="rId12"/>
    <p:sldId id="2263" r:id="rId13"/>
    <p:sldId id="2397" r:id="rId14"/>
    <p:sldId id="2121" r:id="rId15"/>
    <p:sldId id="2130" r:id="rId16"/>
    <p:sldId id="2131" r:id="rId17"/>
    <p:sldId id="2174" r:id="rId18"/>
    <p:sldId id="2189" r:id="rId19"/>
    <p:sldId id="2122" r:id="rId20"/>
    <p:sldId id="2144" r:id="rId21"/>
    <p:sldId id="2292" r:id="rId22"/>
    <p:sldId id="2293" r:id="rId23"/>
    <p:sldId id="2294" r:id="rId24"/>
    <p:sldId id="2414" r:id="rId25"/>
    <p:sldId id="2295" r:id="rId26"/>
    <p:sldId id="2342" r:id="rId27"/>
    <p:sldId id="2343" r:id="rId28"/>
    <p:sldId id="2411" r:id="rId29"/>
    <p:sldId id="2378" r:id="rId30"/>
    <p:sldId id="2119" r:id="rId31"/>
    <p:sldId id="2165" r:id="rId32"/>
    <p:sldId id="2303" r:id="rId33"/>
    <p:sldId id="2304" r:id="rId34"/>
    <p:sldId id="2409" r:id="rId35"/>
    <p:sldId id="2410" r:id="rId36"/>
    <p:sldId id="2401" r:id="rId37"/>
    <p:sldId id="2412" r:id="rId38"/>
    <p:sldId id="2413" r:id="rId39"/>
    <p:sldId id="2402" r:id="rId40"/>
    <p:sldId id="2403" r:id="rId41"/>
    <p:sldId id="2404" r:id="rId42"/>
    <p:sldId id="2405" r:id="rId43"/>
    <p:sldId id="2407" r:id="rId44"/>
    <p:sldId id="2408" r:id="rId45"/>
    <p:sldId id="2355" r:id="rId46"/>
  </p:sldIdLst>
  <p:sldSz cx="9144000" cy="6858000" type="screen4x3"/>
  <p:notesSz cx="70993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9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FF5050"/>
    <a:srgbClr val="FF0066"/>
    <a:srgbClr val="990000"/>
    <a:srgbClr val="993300"/>
    <a:srgbClr val="0099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2" autoAdjust="0"/>
    <p:restoredTop sz="91413" autoAdjust="0"/>
  </p:normalViewPr>
  <p:slideViewPr>
    <p:cSldViewPr>
      <p:cViewPr varScale="1">
        <p:scale>
          <a:sx n="95" d="100"/>
          <a:sy n="95" d="100"/>
        </p:scale>
        <p:origin x="-20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42" y="-84"/>
      </p:cViewPr>
      <p:guideLst>
        <p:guide orient="horz" pos="2959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9.xml"/><Relationship Id="rId20" Type="http://schemas.openxmlformats.org/officeDocument/2006/relationships/slide" Target="slides/slide25.xml"/><Relationship Id="rId21" Type="http://schemas.openxmlformats.org/officeDocument/2006/relationships/slide" Target="slides/slide26.xml"/><Relationship Id="rId22" Type="http://schemas.openxmlformats.org/officeDocument/2006/relationships/slide" Target="slides/slide27.xml"/><Relationship Id="rId23" Type="http://schemas.openxmlformats.org/officeDocument/2006/relationships/slide" Target="slides/slide30.xml"/><Relationship Id="rId24" Type="http://schemas.openxmlformats.org/officeDocument/2006/relationships/slide" Target="slides/slide31.xml"/><Relationship Id="rId25" Type="http://schemas.openxmlformats.org/officeDocument/2006/relationships/slide" Target="slides/slide32.xml"/><Relationship Id="rId26" Type="http://schemas.openxmlformats.org/officeDocument/2006/relationships/slide" Target="slides/slide34.xml"/><Relationship Id="rId27" Type="http://schemas.openxmlformats.org/officeDocument/2006/relationships/slide" Target="slides/slide35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slide" Target="slides/slide13.xml"/><Relationship Id="rId13" Type="http://schemas.openxmlformats.org/officeDocument/2006/relationships/slide" Target="slides/slide14.xml"/><Relationship Id="rId14" Type="http://schemas.openxmlformats.org/officeDocument/2006/relationships/slide" Target="slides/slide15.xml"/><Relationship Id="rId15" Type="http://schemas.openxmlformats.org/officeDocument/2006/relationships/slide" Target="slides/slide16.xml"/><Relationship Id="rId16" Type="http://schemas.openxmlformats.org/officeDocument/2006/relationships/slide" Target="slides/slide17.xml"/><Relationship Id="rId17" Type="http://schemas.openxmlformats.org/officeDocument/2006/relationships/slide" Target="slides/slide18.xml"/><Relationship Id="rId18" Type="http://schemas.openxmlformats.org/officeDocument/2006/relationships/slide" Target="slides/slide19.xml"/><Relationship Id="rId19" Type="http://schemas.openxmlformats.org/officeDocument/2006/relationships/slide" Target="slides/slide21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Business-Boosting Strategies!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None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None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fld id="{EE500007-D63F-463F-8119-AAD10439C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Business-Boosting Strategies!</a:t>
            </a:r>
          </a:p>
        </p:txBody>
      </p:sp>
      <p:sp>
        <p:nvSpPr>
          <p:cNvPr id="5734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01738" y="706438"/>
            <a:ext cx="4697412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557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8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2" tIns="46962" rIns="93922" bIns="469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fld id="{DEF0C1A5-981A-40A5-B984-E3538AA16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06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88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00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Business-Boosting Strategies!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21E37-510D-4CE7-9802-0A425012E957}" type="slidenum">
              <a:rPr lang="en-US" smtClean="0">
                <a:latin typeface="Tahoma" pitchFamily="34" charset="0"/>
              </a:rPr>
              <a:pPr/>
              <a:t>11</a:t>
            </a:fld>
            <a:endParaRPr 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0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1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Business-Boosting Strategies!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22F5D-EDC2-45BB-8175-B68112B60BDE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7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Business-Boosting Strategies!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A6113-7E17-4F82-80D1-2D86613F593B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93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57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Business-Boosting Strategies!</a:t>
            </a:r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FD97F-08D8-4401-8C4A-220D90C6A1CF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15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37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57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Tahoma" pitchFamily="34" charset="0"/>
              </a:rPr>
              <a:t>Business-Boosting Strategies!</a:t>
            </a:r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FD97F-08D8-4401-8C4A-220D90C6A1CF}" type="slidenum">
              <a:rPr lang="en-US" smtClean="0">
                <a:solidFill>
                  <a:srgbClr val="000000"/>
                </a:solidFill>
                <a:latin typeface="Tahoma" pitchFamily="34" charset="0"/>
              </a:rPr>
              <a:pPr/>
              <a:t>16</a:t>
            </a:fld>
            <a:endParaRPr lang="en-US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3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20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63DF4B-B575-4CD7-A1D7-31B118C8639F}" type="slidenum">
              <a:rPr kumimoji="0" lang="en-US" sz="1200">
                <a:solidFill>
                  <a:prstClr val="black"/>
                </a:solidFill>
              </a:rPr>
              <a:pPr/>
              <a:t>17</a:t>
            </a:fld>
            <a:endParaRPr kumimoji="0"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20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20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334B7C-1CB2-4480-940B-6D8503299266}" type="slidenum">
              <a:rPr kumimoji="0" lang="en-US" sz="1200">
                <a:solidFill>
                  <a:prstClr val="black"/>
                </a:solidFill>
              </a:rPr>
              <a:pPr/>
              <a:t>18</a:t>
            </a:fld>
            <a:endParaRPr kumimoji="0"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32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kumimoji="0" lang="en-US" sz="120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63DF4B-B575-4CD7-A1D7-31B118C8639F}" type="slidenum">
              <a:rPr kumimoji="0" lang="en-US" sz="1200">
                <a:solidFill>
                  <a:prstClr val="black"/>
                </a:solidFill>
              </a:rPr>
              <a:pPr/>
              <a:t>19</a:t>
            </a:fld>
            <a:endParaRPr kumimoji="0"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2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Business-Boosting Strategies!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9C23-8935-4D6B-A0A9-9E8F350CE52F}" type="slidenum">
              <a:rPr lang="en-US" smtClean="0">
                <a:latin typeface="Tahoma" pitchFamily="34" charset="0"/>
              </a:rPr>
              <a:pPr/>
              <a:t>2</a:t>
            </a:fld>
            <a:endParaRPr 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1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04975" y="277813"/>
            <a:ext cx="3690938" cy="2767012"/>
          </a:xfrm>
          <a:ln/>
        </p:spPr>
      </p:sp>
      <p:sp>
        <p:nvSpPr>
          <p:cNvPr id="51202" name="Rectangle 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227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9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3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9C23-8935-4D6B-A0A9-9E8F350CE52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89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Business-Boosting Strategies!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33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Business-Boosting Strategies!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8" tIns="45714" rIns="91428" bIns="45714"/>
          <a:lstStyle/>
          <a:p>
            <a:endParaRPr lang="en-US" dirty="0" smtClean="0"/>
          </a:p>
        </p:txBody>
      </p:sp>
      <p:sp>
        <p:nvSpPr>
          <p:cNvPr id="58372" name="Header Placeholder 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469900"/>
          </a:xfrm>
          <a:prstGeom prst="rect">
            <a:avLst/>
          </a:prstGeom>
          <a:noFill/>
        </p:spPr>
        <p:txBody>
          <a:bodyPr lIns="91428" tIns="45714" rIns="91428" bIns="45714"/>
          <a:lstStyle/>
          <a:p>
            <a:r>
              <a:rPr lang="en-US" smtClean="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4022725" y="8928100"/>
            <a:ext cx="3076575" cy="469900"/>
          </a:xfrm>
          <a:prstGeom prst="rect">
            <a:avLst/>
          </a:prstGeom>
          <a:noFill/>
        </p:spPr>
        <p:txBody>
          <a:bodyPr lIns="91428" tIns="45714" rIns="91428" bIns="45714"/>
          <a:lstStyle/>
          <a:p>
            <a:fld id="{B0921E37-510D-4CE7-9802-0A425012E95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19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Business-Boosting Strategies!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30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5F05D-F4B5-40A6-A40C-62E2C0BC051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17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7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89113-FA9C-4617-95F2-1EDC4AD6CB6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4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5F05D-F4B5-40A6-A40C-62E2C0BC051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80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5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8D58C-E990-4582-90C6-34E510AFE52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42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Business-Boosting Strategies!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65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Tahoma" pitchFamily="34" charset="0"/>
              </a:rPr>
              <a:t>Business-Boosting Strategies!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5F05D-F4B5-40A6-A40C-62E2C0BC0515}" type="slidenum">
              <a:rPr lang="en-US" smtClean="0">
                <a:solidFill>
                  <a:prstClr val="black"/>
                </a:solidFill>
                <a:latin typeface="Tahoma" pitchFamily="34" charset="0"/>
              </a:rPr>
              <a:pPr/>
              <a:t>36</a:t>
            </a:fld>
            <a:endParaRPr lang="en-US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8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Business-Boosting Strategies!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F0C1A5-981A-40A5-B984-E3538AA16E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4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Business-Boosting Strategies!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9C23-8935-4D6B-A0A9-9E8F350CE52F}" type="slidenum">
              <a:rPr lang="en-US" smtClean="0">
                <a:latin typeface="Tahoma" pitchFamily="34" charset="0"/>
              </a:rPr>
              <a:pPr/>
              <a:t>6</a:t>
            </a:fld>
            <a:endParaRPr 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1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Business-Boosting Strategies!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465E3-5109-4E0D-B514-DCABE6EAA82B}" type="slidenum">
              <a:rPr lang="en-US" smtClean="0">
                <a:latin typeface="Tahoma" pitchFamily="34" charset="0"/>
              </a:rPr>
              <a:pPr/>
              <a:t>7</a:t>
            </a:fld>
            <a:endParaRPr 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78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Business-Boosting Strategies!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9C23-8935-4D6B-A0A9-9E8F350CE52F}" type="slidenum">
              <a:rPr lang="en-US" smtClean="0">
                <a:latin typeface="Tahoma" pitchFamily="34" charset="0"/>
              </a:rPr>
              <a:pPr/>
              <a:t>8</a:t>
            </a:fld>
            <a:endParaRPr 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8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Business-Boosting Strategies!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A7E97-990A-4F85-B9BC-D3ED561CC1B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4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6712"/>
      </p:ext>
    </p:extLst>
  </p:cSld>
  <p:clrMapOvr>
    <a:masterClrMapping/>
  </p:clrMapOvr>
  <p:transition xmlns:p14="http://schemas.microsoft.com/office/powerpoint/2010/main"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4301"/>
      </p:ext>
    </p:extLst>
  </p:cSld>
  <p:clrMapOvr>
    <a:masterClrMapping/>
  </p:clrMapOvr>
  <p:transition xmlns:p14="http://schemas.microsoft.com/office/powerpoint/2010/main"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rrowheads="1"/>
          </p:cNvPicPr>
          <p:nvPr userDrawn="1"/>
        </p:nvPicPr>
        <p:blipFill>
          <a:blip r:embed="rId3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3975860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5163"/>
      </p:ext>
    </p:extLst>
  </p:cSld>
  <p:clrMapOvr>
    <a:masterClrMapping/>
  </p:clrMapOvr>
  <p:transition xmlns:p14="http://schemas.microsoft.com/office/powerpoint/2010/main"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931603"/>
      </p:ext>
    </p:extLst>
  </p:cSld>
  <p:clrMapOvr>
    <a:masterClrMapping/>
  </p:clrMapOvr>
  <p:transition xmlns:p14="http://schemas.microsoft.com/office/powerpoint/2010/main"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7409"/>
      </p:ext>
    </p:extLst>
  </p:cSld>
  <p:clrMapOvr>
    <a:masterClrMapping/>
  </p:clrMapOvr>
  <p:transition xmlns:p14="http://schemas.microsoft.com/office/powerpoint/2010/main"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79801"/>
      </p:ext>
    </p:extLst>
  </p:cSld>
  <p:clrMapOvr>
    <a:masterClrMapping/>
  </p:clrMapOvr>
  <p:transition xmlns:p14="http://schemas.microsoft.com/office/powerpoint/2010/main"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52454"/>
      </p:ext>
    </p:extLst>
  </p:cSld>
  <p:clrMapOvr>
    <a:masterClrMapping/>
  </p:clrMapOvr>
  <p:transition xmlns:p14="http://schemas.microsoft.com/office/powerpoint/2010/main"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762398"/>
      </p:ext>
    </p:extLst>
  </p:cSld>
  <p:clrMapOvr>
    <a:masterClrMapping/>
  </p:clrMapOvr>
  <p:transition xmlns:p14="http://schemas.microsoft.com/office/powerpoint/2010/main"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560248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12920"/>
      </p:ext>
    </p:extLst>
  </p:cSld>
  <p:clrMapOvr>
    <a:masterClrMapping/>
  </p:clrMapOvr>
  <p:transition xmlns:p14="http://schemas.microsoft.com/office/powerpoint/2010/main"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70528"/>
      </p:ext>
    </p:extLst>
  </p:cSld>
  <p:clrMapOvr>
    <a:masterClrMapping/>
  </p:clrMapOvr>
  <p:transition xmlns:p14="http://schemas.microsoft.com/office/powerpoint/2010/main"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4978"/>
      </p:ext>
    </p:extLst>
  </p:cSld>
  <p:clrMapOvr>
    <a:masterClrMapping/>
  </p:clrMapOvr>
  <p:transition xmlns:p14="http://schemas.microsoft.com/office/powerpoint/2010/main"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2484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B2B2B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6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389123" name="Rectangle 10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524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24" name="Rectangle 102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32766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4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buFontTx/>
              <a:buNone/>
              <a:defRPr kumimoji="0" sz="14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None/>
              <a:defRPr kumimoji="0" sz="1400">
                <a:solidFill>
                  <a:srgbClr val="FFFFFF"/>
                </a:solidFill>
                <a:latin typeface="Tahoma" charset="0"/>
              </a:defRPr>
            </a:lvl1pPr>
          </a:lstStyle>
          <a:p>
            <a:pPr>
              <a:defRPr/>
            </a:pPr>
            <a:fld id="{A87B4697-98A7-4CF7-AB72-947CA03D3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rrowheads="1"/>
          </p:cNvPicPr>
          <p:nvPr userDrawn="1"/>
        </p:nvPicPr>
        <p:blipFill>
          <a:blip r:embed="rId3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3637"/>
      </p:ext>
    </p:extLst>
  </p:cSld>
  <p:clrMapOvr>
    <a:masterClrMapping/>
  </p:clrMapOvr>
  <p:transition xmlns:p14="http://schemas.microsoft.com/office/powerpoint/2010/main"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6869"/>
      </p:ext>
    </p:extLst>
  </p:cSld>
  <p:clrMapOvr>
    <a:masterClrMapping/>
  </p:clrMapOvr>
  <p:transition xmlns:p14="http://schemas.microsoft.com/office/powerpoint/2010/main"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81738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53022"/>
      </p:ext>
    </p:extLst>
  </p:cSld>
  <p:clrMapOvr>
    <a:masterClrMapping/>
  </p:clrMapOvr>
  <p:transition xmlns:p14="http://schemas.microsoft.com/office/powerpoint/2010/main"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1100"/>
      </p:ext>
    </p:extLst>
  </p:cSld>
  <p:clrMapOvr>
    <a:masterClrMapping/>
  </p:clrMapOvr>
  <p:transition xmlns:p14="http://schemas.microsoft.com/office/powerpoint/2010/main"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450735"/>
      </p:ext>
    </p:extLst>
  </p:cSld>
  <p:clrMapOvr>
    <a:masterClrMapping/>
  </p:clrMapOvr>
  <p:transition xmlns:p14="http://schemas.microsoft.com/office/powerpoint/2010/main"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179764"/>
      </p:ext>
    </p:extLst>
  </p:cSld>
  <p:clrMapOvr>
    <a:masterClrMapping/>
  </p:clrMapOvr>
  <p:transition xmlns:p14="http://schemas.microsoft.com/office/powerpoint/2010/main"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373735"/>
      </p:ext>
    </p:extLst>
  </p:cSld>
  <p:clrMapOvr>
    <a:masterClrMapping/>
  </p:clrMapOvr>
  <p:transition xmlns:p14="http://schemas.microsoft.com/office/powerpoint/2010/main"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0516"/>
      </p:ext>
    </p:extLst>
  </p:cSld>
  <p:clrMapOvr>
    <a:masterClrMapping/>
  </p:clrMapOvr>
  <p:transition xmlns:p14="http://schemas.microsoft.com/office/powerpoint/2010/main"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9083"/>
      </p:ext>
    </p:extLst>
  </p:cSld>
  <p:clrMapOvr>
    <a:masterClrMapping/>
  </p:clrMapOvr>
  <p:transition xmlns:p14="http://schemas.microsoft.com/office/powerpoint/2010/main"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1418"/>
      </p:ext>
    </p:extLst>
  </p:cSld>
  <p:clrMapOvr>
    <a:masterClrMapping/>
  </p:clrMapOvr>
  <p:transition xmlns:p14="http://schemas.microsoft.com/office/powerpoint/2010/main"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6692"/>
      </p:ext>
    </p:extLst>
  </p:cSld>
  <p:clrMapOvr>
    <a:masterClrMapping/>
  </p:clrMapOvr>
  <p:transition xmlns:p14="http://schemas.microsoft.com/office/powerpoint/2010/main"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684474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4556"/>
      </p:ext>
    </p:extLst>
  </p:cSld>
  <p:clrMapOvr>
    <a:masterClrMapping/>
  </p:clrMapOvr>
  <p:transition xmlns:p14="http://schemas.microsoft.com/office/powerpoint/2010/main"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6820"/>
      </p:ext>
    </p:extLst>
  </p:cSld>
  <p:clrMapOvr>
    <a:masterClrMapping/>
  </p:clrMapOvr>
  <p:transition xmlns:p14="http://schemas.microsoft.com/office/powerpoint/2010/main"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92150"/>
      </p:ext>
    </p:extLst>
  </p:cSld>
  <p:clrMapOvr>
    <a:masterClrMapping/>
  </p:clrMapOvr>
  <p:transition xmlns:p14="http://schemas.microsoft.com/office/powerpoint/2010/main"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911549"/>
      </p:ext>
    </p:extLst>
  </p:cSld>
  <p:clrMapOvr>
    <a:masterClrMapping/>
  </p:clrMapOvr>
  <p:transition xmlns:p14="http://schemas.microsoft.com/office/powerpoint/2010/main"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002157"/>
      </p:ext>
    </p:extLst>
  </p:cSld>
  <p:clrMapOvr>
    <a:masterClrMapping/>
  </p:clrMapOvr>
  <p:transition xmlns:p14="http://schemas.microsoft.com/office/powerpoint/2010/main"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389400"/>
      </p:ext>
    </p:extLst>
  </p:cSld>
  <p:clrMapOvr>
    <a:masterClrMapping/>
  </p:clrMapOvr>
  <p:transition xmlns:p14="http://schemas.microsoft.com/office/powerpoint/2010/main"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94036"/>
      </p:ext>
    </p:extLst>
  </p:cSld>
  <p:clrMapOvr>
    <a:masterClrMapping/>
  </p:clrMapOvr>
  <p:transition xmlns:p14="http://schemas.microsoft.com/office/powerpoint/2010/main"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0261"/>
      </p:ext>
    </p:extLst>
  </p:cSld>
  <p:clrMapOvr>
    <a:masterClrMapping/>
  </p:clrMapOvr>
  <p:transition xmlns:p14="http://schemas.microsoft.com/office/powerpoint/2010/main"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5874"/>
      </p:ext>
    </p:extLst>
  </p:cSld>
  <p:clrMapOvr>
    <a:masterClrMapping/>
  </p:clrMapOvr>
  <p:transition xmlns:p14="http://schemas.microsoft.com/office/powerpoint/2010/main"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rrowheads="1"/>
          </p:cNvPicPr>
          <p:nvPr userDrawn="1"/>
        </p:nvPicPr>
        <p:blipFill>
          <a:blip r:embed="rId3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88" y="1905000"/>
            <a:ext cx="7466012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5340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31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41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8747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478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093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046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815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15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6713" y="257175"/>
            <a:ext cx="2109787" cy="6181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350" y="257175"/>
            <a:ext cx="6176963" cy="6181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79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2585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201581"/>
      </p:ext>
    </p:extLst>
  </p:cSld>
  <p:clrMapOvr>
    <a:masterClrMapping/>
  </p:clrMapOvr>
  <p:transition xmlns:p14="http://schemas.microsoft.com/office/powerpoint/2010/main"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42268"/>
      </p:ext>
    </p:extLst>
  </p:cSld>
  <p:clrMapOvr>
    <a:masterClrMapping/>
  </p:clrMapOvr>
  <p:transition xmlns:p14="http://schemas.microsoft.com/office/powerpoint/2010/main"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0707"/>
      </p:ext>
    </p:extLst>
  </p:cSld>
  <p:clrMapOvr>
    <a:masterClrMapping/>
  </p:clrMapOvr>
  <p:transition xmlns:p14="http://schemas.microsoft.com/office/powerpoint/2010/main"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453"/>
      </p:ext>
    </p:extLst>
  </p:cSld>
  <p:clrMapOvr>
    <a:masterClrMapping/>
  </p:clrMapOvr>
  <p:transition xmlns:p14="http://schemas.microsoft.com/office/powerpoint/2010/main"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49477"/>
      </p:ext>
    </p:extLst>
  </p:cSld>
  <p:clrMapOvr>
    <a:masterClrMapping/>
  </p:clrMapOvr>
  <p:transition xmlns:p14="http://schemas.microsoft.com/office/powerpoint/2010/main"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933976"/>
      </p:ext>
    </p:extLst>
  </p:cSld>
  <p:clrMapOvr>
    <a:masterClrMapping/>
  </p:clrMapOvr>
  <p:transition xmlns:p14="http://schemas.microsoft.com/office/powerpoint/2010/main"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531466"/>
      </p:ext>
    </p:extLst>
  </p:cSld>
  <p:clrMapOvr>
    <a:masterClrMapping/>
  </p:clrMapOvr>
  <p:transition xmlns:p14="http://schemas.microsoft.com/office/powerpoint/2010/main"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30793"/>
      </p:ext>
    </p:extLst>
  </p:cSld>
  <p:clrMapOvr>
    <a:masterClrMapping/>
  </p:clrMapOvr>
  <p:transition xmlns:p14="http://schemas.microsoft.com/office/powerpoint/2010/main"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9163"/>
      </p:ext>
    </p:extLst>
  </p:cSld>
  <p:clrMapOvr>
    <a:masterClrMapping/>
  </p:clrMapOvr>
  <p:transition xmlns:p14="http://schemas.microsoft.com/office/powerpoint/2010/main"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3988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6"/>
          <p:cNvSpPr>
            <a:spLocks noChangeArrowheads="1"/>
          </p:cNvSpPr>
          <p:nvPr/>
        </p:nvSpPr>
        <p:spPr bwMode="auto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 sz="5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 sz="5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 sz="5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89123" name="Rectangle 1027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524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24" name="Rectangle 1028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32766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81320" dir="2319588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38200" y="59436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None/>
              <a:defRPr kumimoji="0"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838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buFontTx/>
              <a:buNone/>
              <a:defRPr kumimoji="0"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733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None/>
              <a:defRPr kumimoji="0"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3F8F230-D50A-4B41-87F0-8D51E30B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4972"/>
      </p:ext>
    </p:extLst>
  </p:cSld>
  <p:clrMapOvr>
    <a:masterClrMapping/>
  </p:clrMapOvr>
  <p:transition xmlns:p14="http://schemas.microsoft.com/office/powerpoint/2010/main"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4570"/>
      </p:ext>
    </p:extLst>
  </p:cSld>
  <p:clrMapOvr>
    <a:masterClrMapping/>
  </p:clrMapOvr>
  <p:transition xmlns:p14="http://schemas.microsoft.com/office/powerpoint/2010/main"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4000981"/>
      </p:ext>
    </p:extLst>
  </p:cSld>
  <p:clrMapOvr>
    <a:masterClrMapping/>
  </p:clrMapOvr>
  <p:transition xmlns:p14="http://schemas.microsoft.com/office/powerpoint/2010/main"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24881"/>
      </p:ext>
    </p:extLst>
  </p:cSld>
  <p:clrMapOvr>
    <a:masterClrMapping/>
  </p:clrMapOvr>
  <p:transition xmlns:p14="http://schemas.microsoft.com/office/powerpoint/2010/main"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9330"/>
      </p:ext>
    </p:extLst>
  </p:cSld>
  <p:clrMapOvr>
    <a:masterClrMapping/>
  </p:clrMapOvr>
  <p:transition xmlns:p14="http://schemas.microsoft.com/office/powerpoint/2010/main"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1980"/>
      </p:ext>
    </p:extLst>
  </p:cSld>
  <p:clrMapOvr>
    <a:masterClrMapping/>
  </p:clrMapOvr>
  <p:transition xmlns:p14="http://schemas.microsoft.com/office/powerpoint/2010/main"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17773"/>
      </p:ext>
    </p:extLst>
  </p:cSld>
  <p:clrMapOvr>
    <a:masterClrMapping/>
  </p:clrMapOvr>
  <p:transition xmlns:p14="http://schemas.microsoft.com/office/powerpoint/2010/main"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585385"/>
      </p:ext>
    </p:extLst>
  </p:cSld>
  <p:clrMapOvr>
    <a:masterClrMapping/>
  </p:clrMapOvr>
  <p:transition xmlns:p14="http://schemas.microsoft.com/office/powerpoint/2010/main"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766167"/>
      </p:ext>
    </p:extLst>
  </p:cSld>
  <p:clrMapOvr>
    <a:masterClrMapping/>
  </p:clrMapOvr>
  <p:transition xmlns:p14="http://schemas.microsoft.com/office/powerpoint/2010/main"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292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theme" Target="../theme/theme7.xm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theme" Target="../theme/theme9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/>
          <p:cNvPicPr>
            <a:picLocks noChangeArrowheads="1"/>
          </p:cNvPicPr>
          <p:nvPr/>
        </p:nvPicPr>
        <p:blipFill>
          <a:blip r:embed="rId14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 userDrawn="1"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chemeClr val="tx2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chemeClr val="tx2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chemeClr val="tx2"/>
                </a:solidFill>
                <a:latin typeface="Tahoma" charset="0"/>
              </a:rPr>
              <a:t>© Red Zone Marketing, </a:t>
            </a:r>
            <a:r>
              <a:rPr kumimoji="0" lang="en-US" sz="1000" dirty="0" smtClean="0">
                <a:solidFill>
                  <a:schemeClr val="tx2"/>
                </a:solidFill>
                <a:latin typeface="Tahoma" charset="0"/>
              </a:rPr>
              <a:t>Inc</a:t>
            </a:r>
            <a:endParaRPr kumimoji="0" lang="en-US" sz="10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477000"/>
            <a:ext cx="28680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8" r:id="rId1"/>
    <p:sldLayoutId id="2147487149" r:id="rId2"/>
    <p:sldLayoutId id="2147487150" r:id="rId3"/>
    <p:sldLayoutId id="2147487151" r:id="rId4"/>
    <p:sldLayoutId id="2147487152" r:id="rId5"/>
    <p:sldLayoutId id="2147487153" r:id="rId6"/>
    <p:sldLayoutId id="2147487154" r:id="rId7"/>
    <p:sldLayoutId id="2147487155" r:id="rId8"/>
    <p:sldLayoutId id="2147487156" r:id="rId9"/>
    <p:sldLayoutId id="2147487157" r:id="rId10"/>
    <p:sldLayoutId id="2147487158" r:id="rId11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/>
          <p:cNvPicPr>
            <a:picLocks noChangeArrowheads="1"/>
          </p:cNvPicPr>
          <p:nvPr/>
        </p:nvPicPr>
        <p:blipFill>
          <a:blip r:embed="rId14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 userDrawn="1"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© Red Zone Marketing,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Inc</a:t>
            </a:r>
            <a:endParaRPr kumimoji="0" lang="en-US" sz="10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477000"/>
            <a:ext cx="28680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05" r:id="rId1"/>
    <p:sldLayoutId id="2147487606" r:id="rId2"/>
    <p:sldLayoutId id="2147487607" r:id="rId3"/>
    <p:sldLayoutId id="2147487608" r:id="rId4"/>
    <p:sldLayoutId id="2147487609" r:id="rId5"/>
    <p:sldLayoutId id="2147487610" r:id="rId6"/>
    <p:sldLayoutId id="2147487611" r:id="rId7"/>
    <p:sldLayoutId id="2147487612" r:id="rId8"/>
    <p:sldLayoutId id="2147487613" r:id="rId9"/>
    <p:sldLayoutId id="2147487614" r:id="rId10"/>
    <p:sldLayoutId id="2147487615" r:id="rId11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103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1"/>
          <p:cNvPicPr>
            <a:picLocks noChangeArrowheads="1"/>
          </p:cNvPicPr>
          <p:nvPr/>
        </p:nvPicPr>
        <p:blipFill>
          <a:blip r:embed="rId15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 userDrawn="1"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buFontTx/>
              <a:buNone/>
              <a:defRPr/>
            </a:pPr>
            <a:r>
              <a:rPr lang="en-US" sz="1000" dirty="0">
                <a:solidFill>
                  <a:srgbClr val="000000"/>
                </a:solidFill>
                <a:latin typeface="Tahoma" charset="0"/>
              </a:rPr>
              <a:t>Copyright, </a:t>
            </a:r>
            <a:r>
              <a:rPr lang="en-US" sz="1000" dirty="0" smtClean="0">
                <a:solidFill>
                  <a:srgbClr val="000000"/>
                </a:solidFill>
                <a:latin typeface="Tahoma" charset="0"/>
              </a:rPr>
              <a:t>2016 </a:t>
            </a:r>
            <a:r>
              <a:rPr lang="en-US" sz="1000" dirty="0">
                <a:solidFill>
                  <a:srgbClr val="000000"/>
                </a:solidFill>
                <a:latin typeface="Tahoma" charset="0"/>
              </a:rPr>
              <a:t>© Red Zone Marketing, </a:t>
            </a:r>
            <a:r>
              <a:rPr lang="en-US" sz="1000" dirty="0" smtClean="0">
                <a:solidFill>
                  <a:srgbClr val="000000"/>
                </a:solidFill>
                <a:latin typeface="Tahoma" charset="0"/>
              </a:rPr>
              <a:t>Inc</a:t>
            </a:r>
            <a:endParaRPr lang="en-US" sz="10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477000"/>
            <a:ext cx="28680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Tx/>
              <a:buNone/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7" r:id="rId1"/>
    <p:sldLayoutId id="2147487159" r:id="rId2"/>
    <p:sldLayoutId id="2147487160" r:id="rId3"/>
    <p:sldLayoutId id="2147487161" r:id="rId4"/>
    <p:sldLayoutId id="2147487162" r:id="rId5"/>
    <p:sldLayoutId id="2147487163" r:id="rId6"/>
    <p:sldLayoutId id="2147487164" r:id="rId7"/>
    <p:sldLayoutId id="2147487165" r:id="rId8"/>
    <p:sldLayoutId id="2147487166" r:id="rId9"/>
    <p:sldLayoutId id="2147487167" r:id="rId10"/>
    <p:sldLayoutId id="2147487168" r:id="rId11"/>
    <p:sldLayoutId id="2147487169" r:id="rId12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/>
          <p:cNvPicPr>
            <a:picLocks noChangeArrowheads="1"/>
          </p:cNvPicPr>
          <p:nvPr/>
        </p:nvPicPr>
        <p:blipFill>
          <a:blip r:embed="rId14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© Red Zone Marketing, LLC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6477000"/>
            <a:ext cx="2809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  <p:sldLayoutId id="2147487241" r:id="rId2"/>
    <p:sldLayoutId id="2147487242" r:id="rId3"/>
    <p:sldLayoutId id="2147487243" r:id="rId4"/>
    <p:sldLayoutId id="2147487244" r:id="rId5"/>
    <p:sldLayoutId id="2147487245" r:id="rId6"/>
    <p:sldLayoutId id="2147487246" r:id="rId7"/>
    <p:sldLayoutId id="2147487247" r:id="rId8"/>
    <p:sldLayoutId id="2147487248" r:id="rId9"/>
    <p:sldLayoutId id="2147487249" r:id="rId10"/>
    <p:sldLayoutId id="2147487250" r:id="rId11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/>
          <p:cNvPicPr>
            <a:picLocks noChangeArrowheads="1"/>
          </p:cNvPicPr>
          <p:nvPr/>
        </p:nvPicPr>
        <p:blipFill>
          <a:blip r:embed="rId15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 userDrawn="1"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© Red Zone Marketing,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Inc</a:t>
            </a:r>
            <a:endParaRPr kumimoji="0" lang="en-US" sz="10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477000"/>
            <a:ext cx="28680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6" r:id="rId1"/>
    <p:sldLayoutId id="2147487287" r:id="rId2"/>
    <p:sldLayoutId id="2147487288" r:id="rId3"/>
    <p:sldLayoutId id="2147487289" r:id="rId4"/>
    <p:sldLayoutId id="2147487290" r:id="rId5"/>
    <p:sldLayoutId id="2147487291" r:id="rId6"/>
    <p:sldLayoutId id="2147487292" r:id="rId7"/>
    <p:sldLayoutId id="2147487293" r:id="rId8"/>
    <p:sldLayoutId id="2147487294" r:id="rId9"/>
    <p:sldLayoutId id="2147487295" r:id="rId10"/>
    <p:sldLayoutId id="2147487296" r:id="rId11"/>
    <p:sldLayoutId id="2147487297" r:id="rId12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19" name="Rectangle 23"/>
          <p:cNvSpPr>
            <a:spLocks noChangeArrowheads="1"/>
          </p:cNvSpPr>
          <p:nvPr userDrawn="1"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© Red Zone Marketing, LLC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477000"/>
            <a:ext cx="28686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1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40" r:id="rId1"/>
    <p:sldLayoutId id="2147487341" r:id="rId2"/>
    <p:sldLayoutId id="2147487342" r:id="rId3"/>
    <p:sldLayoutId id="2147487343" r:id="rId4"/>
    <p:sldLayoutId id="2147487344" r:id="rId5"/>
    <p:sldLayoutId id="2147487345" r:id="rId6"/>
    <p:sldLayoutId id="2147487346" r:id="rId7"/>
    <p:sldLayoutId id="2147487347" r:id="rId8"/>
    <p:sldLayoutId id="2147487348" r:id="rId9"/>
    <p:sldLayoutId id="2147487349" r:id="rId10"/>
    <p:sldLayoutId id="2147487350" r:id="rId11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31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1"/>
          <p:cNvPicPr>
            <a:picLocks noChangeArrowheads="1"/>
          </p:cNvPicPr>
          <p:nvPr/>
        </p:nvPicPr>
        <p:blipFill>
          <a:blip r:embed="rId15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 userDrawn="1"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© Red Zone Marketing, Inc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477000"/>
            <a:ext cx="28686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8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32" r:id="rId1"/>
    <p:sldLayoutId id="2147487433" r:id="rId2"/>
    <p:sldLayoutId id="2147487434" r:id="rId3"/>
    <p:sldLayoutId id="2147487435" r:id="rId4"/>
    <p:sldLayoutId id="2147487436" r:id="rId5"/>
    <p:sldLayoutId id="2147487437" r:id="rId6"/>
    <p:sldLayoutId id="2147487438" r:id="rId7"/>
    <p:sldLayoutId id="2147487439" r:id="rId8"/>
    <p:sldLayoutId id="2147487440" r:id="rId9"/>
    <p:sldLayoutId id="2147487441" r:id="rId10"/>
    <p:sldLayoutId id="2147487442" r:id="rId11"/>
    <p:sldLayoutId id="2147487443" r:id="rId12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0038" y="284163"/>
            <a:ext cx="8539162" cy="1087437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innerShdw blurRad="165100" dist="50800" dir="135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kumimoji="0" lang="en-US" sz="2400" b="1">
              <a:solidFill>
                <a:srgbClr val="002D5B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3213" y="284163"/>
            <a:ext cx="8539162" cy="6278562"/>
          </a:xfrm>
          <a:prstGeom prst="rect">
            <a:avLst/>
          </a:prstGeom>
          <a:noFill/>
          <a:ln w="6350" cmpd="sng" algn="ctr">
            <a:solidFill>
              <a:srgbClr val="D6BA1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defRPr/>
            </a:pPr>
            <a:endParaRPr kumimoji="0" lang="en-US" smtClean="0">
              <a:solidFill>
                <a:srgbClr val="002D5B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376238"/>
            <a:ext cx="83169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2700000" algn="tl" rotWithShape="0">
              <a:prstClr val="black">
                <a:alpha val="72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 is Calibri and sentence case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768475"/>
            <a:ext cx="8326437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 is Calibri and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381000" y="6553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chemeClr val="tx1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chemeClr val="tx1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chemeClr val="tx1"/>
                </a:solidFill>
                <a:latin typeface="Tahoma" charset="0"/>
              </a:rPr>
              <a:t>© Red Zone Marketing, </a:t>
            </a:r>
            <a:r>
              <a:rPr kumimoji="0" lang="en-US" sz="1000" dirty="0" smtClean="0">
                <a:solidFill>
                  <a:schemeClr val="tx1"/>
                </a:solidFill>
                <a:latin typeface="Tahoma" charset="0"/>
              </a:rPr>
              <a:t>Inc</a:t>
            </a:r>
            <a:endParaRPr kumimoji="0" lang="en-US" sz="1000" dirty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867400" y="6477000"/>
            <a:ext cx="28680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94" r:id="rId1"/>
    <p:sldLayoutId id="2147487495" r:id="rId2"/>
    <p:sldLayoutId id="2147487496" r:id="rId3"/>
    <p:sldLayoutId id="2147487497" r:id="rId4"/>
    <p:sldLayoutId id="2147487498" r:id="rId5"/>
    <p:sldLayoutId id="2147487499" r:id="rId6"/>
    <p:sldLayoutId id="2147487500" r:id="rId7"/>
    <p:sldLayoutId id="2147487501" r:id="rId8"/>
    <p:sldLayoutId id="2147487502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06400" indent="-4064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D6BA13"/>
        </a:buClr>
        <a:buFont typeface="Calibri" pitchFamily="34" charset="0"/>
        <a:buBlip>
          <a:blip r:embed="rId11"/>
        </a:buBlip>
        <a:defRPr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4538" indent="-22383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110000"/>
        <a:buFont typeface="Calibri" pitchFamily="34" charset="0"/>
        <a:buChar char="▪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084263" indent="-22542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SzPct val="110000"/>
        <a:buFont typeface="Calibri" pitchFamily="34" charset="0"/>
        <a:buChar char="▪"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420813" indent="-2222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folHlink"/>
        </a:buClr>
        <a:buSzPct val="110000"/>
        <a:buFont typeface="Calibri" pitchFamily="34" charset="0"/>
        <a:buChar char="▪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744663" indent="-2095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SzPct val="110000"/>
        <a:buFont typeface="Calibri" pitchFamily="34" charset="0"/>
        <a:buChar char="▪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1"/>
          <p:cNvPicPr>
            <a:picLocks noChangeArrowheads="1"/>
          </p:cNvPicPr>
          <p:nvPr/>
        </p:nvPicPr>
        <p:blipFill>
          <a:blip r:embed="rId14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 userDrawn="1"/>
        </p:nvSpPr>
        <p:spPr bwMode="auto">
          <a:xfrm>
            <a:off x="838200" y="66294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Copyright,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2016 </a:t>
            </a:r>
            <a:r>
              <a:rPr kumimoji="0" lang="en-US" sz="1000" dirty="0">
                <a:solidFill>
                  <a:srgbClr val="000000"/>
                </a:solidFill>
                <a:latin typeface="Tahoma" charset="0"/>
              </a:rPr>
              <a:t>© Red Zone Marketing, </a:t>
            </a:r>
            <a:r>
              <a:rPr kumimoji="0" lang="en-US" sz="1000" dirty="0" smtClean="0">
                <a:solidFill>
                  <a:srgbClr val="000000"/>
                </a:solidFill>
                <a:latin typeface="Tahoma" charset="0"/>
              </a:rPr>
              <a:t>Inc</a:t>
            </a:r>
            <a:endParaRPr kumimoji="0" lang="en-US" sz="10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867400" y="6477000"/>
            <a:ext cx="28680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400" b="1" dirty="0" smtClean="0">
                <a:solidFill>
                  <a:srgbClr val="C00000"/>
                </a:solidFill>
                <a:latin typeface="Tahoma" charset="0"/>
              </a:rPr>
              <a:t>www.RedZoneMarketing.com</a:t>
            </a:r>
            <a:endParaRPr lang="en-US" sz="2400" b="1" dirty="0">
              <a:solidFill>
                <a:srgbClr val="C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79" r:id="rId1"/>
    <p:sldLayoutId id="2147487580" r:id="rId2"/>
    <p:sldLayoutId id="2147487581" r:id="rId3"/>
    <p:sldLayoutId id="2147487582" r:id="rId4"/>
    <p:sldLayoutId id="2147487583" r:id="rId5"/>
    <p:sldLayoutId id="2147487584" r:id="rId6"/>
    <p:sldLayoutId id="2147487585" r:id="rId7"/>
    <p:sldLayoutId id="2147487586" r:id="rId8"/>
    <p:sldLayoutId id="2147487587" r:id="rId9"/>
    <p:sldLayoutId id="2147487588" r:id="rId10"/>
    <p:sldLayoutId id="2147487589" r:id="rId11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11" name="Rectangle 15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3" name="Rectangle 17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8114" name="Rectangle 18"/>
          <p:cNvSpPr>
            <a:spLocks noChangeArrowheads="1"/>
          </p:cNvSpPr>
          <p:nvPr/>
        </p:nvSpPr>
        <p:spPr bwMode="auto">
          <a:xfrm>
            <a:off x="0" y="2103438"/>
            <a:ext cx="9144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42640" tIns="914112" rIns="1142640" bIns="914112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Ray Marquardt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312 N. Washington Ave.</a:t>
            </a:r>
          </a:p>
          <a:p>
            <a:pPr eaLnBrk="0" hangingPunct="0">
              <a:buFontTx/>
              <a:buChar char="•"/>
              <a:defRPr/>
            </a:pPr>
            <a:r>
              <a:rPr lang="en-US" sz="100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Clearwater, Fl 33755</a:t>
            </a:r>
          </a:p>
          <a:p>
            <a:pPr eaLnBrk="0" hangingPunct="0">
              <a:buFontTx/>
              <a:buChar char="•"/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151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5488" y="152400"/>
            <a:ext cx="16367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1"/>
          <p:cNvPicPr>
            <a:picLocks noChangeArrowheads="1"/>
          </p:cNvPicPr>
          <p:nvPr/>
        </p:nvPicPr>
        <p:blipFill>
          <a:blip r:embed="rId16" cstate="print"/>
          <a:srcRect l="46666" b="1097"/>
          <a:stretch>
            <a:fillRect/>
          </a:stretch>
        </p:blipFill>
        <p:spPr bwMode="auto">
          <a:xfrm>
            <a:off x="0" y="0"/>
            <a:ext cx="60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762000" y="65532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Copyright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2016 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</a:rPr>
              <a:t>© Red Zone </a:t>
            </a: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</a:rPr>
              <a:t>Marketing, Inc.</a:t>
            </a:r>
            <a:endParaRPr lang="en-US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60960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Arial Black" pitchFamily="34" charset="0"/>
              </a:rPr>
              <a:t>www.RedZoneMarketing.com</a:t>
            </a:r>
            <a:endParaRPr lang="en-US" sz="1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7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591" r:id="rId1"/>
    <p:sldLayoutId id="2147487592" r:id="rId2"/>
    <p:sldLayoutId id="2147487593" r:id="rId3"/>
    <p:sldLayoutId id="2147487594" r:id="rId4"/>
    <p:sldLayoutId id="2147487595" r:id="rId5"/>
    <p:sldLayoutId id="2147487596" r:id="rId6"/>
    <p:sldLayoutId id="2147487597" r:id="rId7"/>
    <p:sldLayoutId id="2147487598" r:id="rId8"/>
    <p:sldLayoutId id="2147487599" r:id="rId9"/>
    <p:sldLayoutId id="2147487600" r:id="rId10"/>
    <p:sldLayoutId id="2147487601" r:id="rId11"/>
    <p:sldLayoutId id="2147487602" r:id="rId12"/>
    <p:sldLayoutId id="2147487603" r:id="rId13"/>
  </p:sldLayoutIdLst>
  <p:transition xmlns:p14="http://schemas.microsoft.com/office/powerpoint/2010/main" spd="slow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2"/>
        </a:buClr>
        <a:buChar char="•"/>
        <a:defRPr kumimoji="1" sz="3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20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950" y="3124200"/>
            <a:ext cx="4775850" cy="35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2362200" y="304800"/>
            <a:ext cx="6400800" cy="2057400"/>
          </a:xfrm>
          <a:prstGeom prst="rect">
            <a:avLst/>
          </a:prstGeom>
          <a:solidFill>
            <a:srgbClr val="CC000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 contourW="12700">
              <a:extrusionClr>
                <a:schemeClr val="tx1">
                  <a:lumMod val="50000"/>
                </a:schemeClr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endParaRPr lang="en-US" sz="2000" b="1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en-US" sz="3600" b="1" dirty="0" smtClean="0">
                <a:latin typeface="+mj-lt"/>
              </a:rPr>
              <a:t>Marketing </a:t>
            </a:r>
            <a:r>
              <a:rPr lang="en-US" sz="3600" b="1" dirty="0" smtClean="0">
                <a:latin typeface="+mj-lt"/>
              </a:rPr>
              <a:t>Magnetism! </a:t>
            </a:r>
            <a:r>
              <a:rPr lang="en-US" sz="3200" i="1" dirty="0">
                <a:ea typeface="Times New Roman"/>
                <a:cs typeface="Calibri"/>
              </a:rPr>
              <a:t>Strategies for </a:t>
            </a:r>
            <a:r>
              <a:rPr lang="en-US" sz="3200" i="1" dirty="0" smtClean="0">
                <a:ea typeface="Times New Roman"/>
                <a:cs typeface="Calibri"/>
              </a:rPr>
              <a:t>Standing Out</a:t>
            </a:r>
            <a:endParaRPr lang="en-US" sz="3200" dirty="0" smtClean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1" name="Picture 22" descr="Redzone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766" y="5292920"/>
            <a:ext cx="1840776" cy="11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25"/>
          <p:cNvSpPr txBox="1">
            <a:spLocks noChangeArrowheads="1"/>
          </p:cNvSpPr>
          <p:nvPr/>
        </p:nvSpPr>
        <p:spPr bwMode="auto">
          <a:xfrm>
            <a:off x="381000" y="6477000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CC0000"/>
                </a:solidFill>
                <a:cs typeface="Times New Roman" pitchFamily="18" charset="0"/>
              </a:rPr>
              <a:t>Copyright © </a:t>
            </a:r>
            <a:r>
              <a:rPr lang="en-US" sz="1400" dirty="0" smtClean="0">
                <a:solidFill>
                  <a:srgbClr val="CC0000"/>
                </a:solidFill>
                <a:cs typeface="Times New Roman" pitchFamily="18" charset="0"/>
              </a:rPr>
              <a:t>2016 </a:t>
            </a:r>
            <a:r>
              <a:rPr lang="en-US" sz="1400" dirty="0">
                <a:solidFill>
                  <a:srgbClr val="CC0000"/>
                </a:solidFill>
                <a:cs typeface="Times New Roman" pitchFamily="18" charset="0"/>
              </a:rPr>
              <a:t>Red Zone Marketing</a:t>
            </a:r>
            <a:r>
              <a:rPr lang="en-US" sz="1400" dirty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7" name="Picture 6" descr="MaribethKuzmeski_3x4_300dp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1905651" cy="2841082"/>
          </a:xfrm>
          <a:prstGeom prst="rect">
            <a:avLst/>
          </a:prstGeom>
        </p:spPr>
      </p:pic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362200" y="2294228"/>
            <a:ext cx="6400800" cy="838200"/>
          </a:xfrm>
          <a:prstGeom prst="rect">
            <a:avLst/>
          </a:prstGeom>
          <a:solidFill>
            <a:srgbClr val="800000"/>
          </a:soli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 contourW="12700">
              <a:extrusionClr>
                <a:schemeClr val="tx1">
                  <a:lumMod val="50000"/>
                </a:schemeClr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4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Maribeth Kuzmeski, MBA</a:t>
            </a:r>
          </a:p>
          <a:p>
            <a:pPr algn="ctr" eaLnBrk="0" hangingPunct="0">
              <a:defRPr/>
            </a:pPr>
            <a:r>
              <a:rPr lang="en-US" sz="2400" dirty="0" smtClean="0">
                <a:solidFill>
                  <a:srgbClr val="FFFFFF"/>
                </a:solidFill>
                <a:ea typeface="Tahoma" pitchFamily="34" charset="0"/>
                <a:cs typeface="Tahoma" pitchFamily="34" charset="0"/>
              </a:rPr>
              <a:t>Red Zone Marketing</a:t>
            </a:r>
          </a:p>
          <a:p>
            <a:pPr algn="ctr" eaLnBrk="0" hangingPunct="0">
              <a:defRPr/>
            </a:pPr>
            <a:endParaRPr lang="en-US" sz="3200" dirty="0" smtClean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553200" y="6477000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CC0000"/>
                </a:solidFill>
                <a:cs typeface="Times New Roman" pitchFamily="18" charset="0"/>
              </a:rPr>
              <a:t>www.RedZoneMarketing.com</a:t>
            </a:r>
            <a:endParaRPr lang="en-US" sz="1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153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7200" dirty="0">
                <a:solidFill>
                  <a:srgbClr val="000000"/>
                </a:solidFill>
                <a:latin typeface="Impact" pitchFamily="34" charset="0"/>
              </a:rPr>
              <a:t>2.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9600" dirty="0" smtClean="0">
                <a:solidFill>
                  <a:srgbClr val="000000"/>
                </a:solidFill>
                <a:latin typeface="Impact" pitchFamily="34" charset="0"/>
              </a:rPr>
              <a:t>Brag on Your </a:t>
            </a:r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</a:rPr>
              <a:t>Benefits</a:t>
            </a:r>
            <a:endParaRPr lang="en-US" sz="9600" dirty="0">
              <a:solidFill>
                <a:schemeClr val="tx2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066800" y="1395413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8000" dirty="0" smtClean="0">
                <a:solidFill>
                  <a:srgbClr val="000000"/>
                </a:solidFill>
                <a:latin typeface="Impact" pitchFamily="34" charset="0"/>
              </a:rPr>
              <a:t>The Biggest Mistake in Marketing…</a:t>
            </a:r>
            <a:endParaRPr lang="en-US" sz="80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38200" y="1484313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0">
                <a:solidFill>
                  <a:srgbClr val="000000"/>
                </a:solidFill>
                <a:latin typeface="Impact" pitchFamily="34" charset="0"/>
              </a:rPr>
              <a:t>Feature vs. </a:t>
            </a:r>
            <a:r>
              <a:rPr lang="en-US" sz="8000">
                <a:solidFill>
                  <a:srgbClr val="FF0000"/>
                </a:solidFill>
                <a:latin typeface="Impact" pitchFamily="34" charset="0"/>
              </a:rPr>
              <a:t>Benefit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458200" cy="5334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algn="ctr">
              <a:buSzPct val="100000"/>
              <a:buFontTx/>
              <a:buNone/>
              <a:defRPr/>
            </a:pPr>
            <a:endParaRPr lang="en-US" sz="100" b="1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800" b="1" dirty="0" smtClean="0"/>
              <a:t>Definition of Features:</a:t>
            </a:r>
            <a:r>
              <a:rPr lang="en-US" sz="2800" dirty="0" smtClean="0"/>
              <a:t> Features are </a:t>
            </a:r>
            <a:r>
              <a:rPr lang="en-US" sz="2800" u="sng" dirty="0" smtClean="0"/>
              <a:t>factual</a:t>
            </a:r>
            <a:r>
              <a:rPr lang="en-US" sz="2800" dirty="0" smtClean="0"/>
              <a:t> statements about the distinctive characteristics of a product or service. Features are a means of providing benefits to customers.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458200" cy="5334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algn="ctr">
              <a:buSzPct val="100000"/>
              <a:buFontTx/>
              <a:buNone/>
              <a:defRPr/>
            </a:pPr>
            <a:endParaRPr lang="en-US" sz="100" b="1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b="1" dirty="0" smtClean="0"/>
              <a:t>Definition of Benefits:</a:t>
            </a:r>
            <a:r>
              <a:rPr lang="en-US" sz="2400" dirty="0" smtClean="0"/>
              <a:t> Benefits are </a:t>
            </a:r>
            <a:r>
              <a:rPr lang="en-US" sz="2400" u="sng" dirty="0" smtClean="0"/>
              <a:t>value</a:t>
            </a:r>
            <a:r>
              <a:rPr lang="en-US" sz="2400" dirty="0" smtClean="0"/>
              <a:t> statements about the feature of a product or service, with an emphasis on what the customer </a:t>
            </a:r>
            <a:r>
              <a:rPr lang="en-US" sz="2400" i="1" dirty="0" smtClean="0"/>
              <a:t>gets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smtClean="0"/>
              <a:t>A benefit answers the question, ‘Why should I care?’ A benefit tells you that you should care because of the result.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24000"/>
            <a:ext cx="6781800" cy="3429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algn="ctr">
              <a:buSzPct val="100000"/>
              <a:buFontTx/>
              <a:buNone/>
              <a:defRPr/>
            </a:pPr>
            <a:r>
              <a:rPr lang="en-US" sz="6000" dirty="0" smtClean="0">
                <a:solidFill>
                  <a:srgbClr val="FF0000"/>
                </a:solidFill>
                <a:effectLst/>
                <a:latin typeface="Impact" pitchFamily="34" charset="0"/>
              </a:rPr>
              <a:t>  What is the average attention span in the US?</a:t>
            </a:r>
            <a:endParaRPr lang="en-US" sz="900" b="1" dirty="0" smtClean="0">
              <a:solidFill>
                <a:srgbClr val="FF0000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675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6781800" cy="5334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algn="ctr">
              <a:buSzPct val="100000"/>
              <a:buFontTx/>
              <a:buNone/>
              <a:defRPr/>
            </a:pPr>
            <a:r>
              <a:rPr lang="en-US" sz="7200" dirty="0" smtClean="0">
                <a:effectLst/>
                <a:latin typeface="Impact" pitchFamily="34" charset="0"/>
              </a:rPr>
              <a:t>“…and let me tell you why that’s important.”</a:t>
            </a:r>
            <a:endParaRPr lang="en-US" sz="1050" b="1" dirty="0" smtClean="0">
              <a:solidFill>
                <a:srgbClr val="CC0000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7200" smtClean="0">
                <a:solidFill>
                  <a:srgbClr val="000000"/>
                </a:solidFill>
                <a:latin typeface="Impact" pitchFamily="34" charset="0"/>
              </a:rPr>
              <a:t>Simple, Repeatable Statement of Value</a:t>
            </a:r>
          </a:p>
          <a:p>
            <a:pPr algn="ctr">
              <a:spcBef>
                <a:spcPts val="1200"/>
              </a:spcBef>
            </a:pPr>
            <a:r>
              <a:rPr lang="en-US" sz="7200" smtClean="0">
                <a:solidFill>
                  <a:srgbClr val="FF0000"/>
                </a:solidFill>
                <a:latin typeface="Impact" pitchFamily="34" charset="0"/>
              </a:rPr>
              <a:t>* The Formula</a:t>
            </a:r>
          </a:p>
        </p:txBody>
      </p:sp>
    </p:spTree>
    <p:extLst>
      <p:ext uri="{BB962C8B-B14F-4D97-AF65-F5344CB8AC3E}">
        <p14:creationId xmlns:p14="http://schemas.microsoft.com/office/powerpoint/2010/main" val="36915428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8153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FF0000"/>
                </a:solidFill>
                <a:latin typeface="Impact" pitchFamily="34" charset="0"/>
              </a:rPr>
              <a:t>A Verbal</a:t>
            </a:r>
          </a:p>
          <a:p>
            <a:pPr algn="ctr" eaLnBrk="1" hangingPunct="1"/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SRSV Formula</a:t>
            </a:r>
          </a:p>
          <a:p>
            <a:pPr eaLnBrk="1" hangingPunct="1">
              <a:buFont typeface="Arial" charset="0"/>
              <a:buChar char="•"/>
            </a:pPr>
            <a:r>
              <a:rPr lang="en-US" sz="5400" dirty="0" smtClean="0">
                <a:solidFill>
                  <a:srgbClr val="000000"/>
                </a:solidFill>
                <a:latin typeface="Impact" pitchFamily="34" charset="0"/>
              </a:rPr>
              <a:t>Who are you?</a:t>
            </a:r>
          </a:p>
          <a:p>
            <a:pPr eaLnBrk="1" hangingPunct="1">
              <a:buFont typeface="Arial" charset="0"/>
              <a:buChar char="•"/>
            </a:pPr>
            <a:r>
              <a:rPr lang="en-US" sz="5400" dirty="0" smtClean="0">
                <a:solidFill>
                  <a:srgbClr val="000000"/>
                </a:solidFill>
                <a:latin typeface="Impact" pitchFamily="34" charset="0"/>
              </a:rPr>
              <a:t>What you do?</a:t>
            </a:r>
          </a:p>
          <a:p>
            <a:pPr eaLnBrk="1" hangingPunct="1">
              <a:buFont typeface="Arial" charset="0"/>
              <a:buChar char="•"/>
            </a:pPr>
            <a:r>
              <a:rPr lang="en-US" sz="5400" dirty="0" smtClean="0">
                <a:solidFill>
                  <a:srgbClr val="000000"/>
                </a:solidFill>
                <a:latin typeface="Impact" pitchFamily="34" charset="0"/>
              </a:rPr>
              <a:t>Who do you work with?</a:t>
            </a:r>
          </a:p>
          <a:p>
            <a:pPr eaLnBrk="1" hangingPunct="1">
              <a:buFont typeface="Arial" charset="0"/>
              <a:buChar char="•"/>
            </a:pPr>
            <a:r>
              <a:rPr lang="en-US" sz="5400" dirty="0" smtClean="0">
                <a:solidFill>
                  <a:srgbClr val="000000"/>
                </a:solidFill>
                <a:latin typeface="Impact" pitchFamily="34" charset="0"/>
              </a:rPr>
              <a:t>What is interesting about what you do?</a:t>
            </a:r>
          </a:p>
        </p:txBody>
      </p:sp>
    </p:spTree>
    <p:extLst>
      <p:ext uri="{BB962C8B-B14F-4D97-AF65-F5344CB8AC3E}">
        <p14:creationId xmlns:p14="http://schemas.microsoft.com/office/powerpoint/2010/main" val="41892576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3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sz="7200" dirty="0">
                <a:solidFill>
                  <a:srgbClr val="FF0000"/>
                </a:solidFill>
                <a:latin typeface="Impact" pitchFamily="34" charset="0"/>
              </a:rPr>
              <a:t>“</a:t>
            </a:r>
            <a:r>
              <a:rPr lang="en-US" sz="7200" dirty="0" err="1">
                <a:solidFill>
                  <a:srgbClr val="FF0000"/>
                </a:solidFill>
                <a:latin typeface="Impact" pitchFamily="34" charset="0"/>
              </a:rPr>
              <a:t>Siloing</a:t>
            </a:r>
            <a:r>
              <a:rPr lang="en-US" sz="7200" dirty="0">
                <a:solidFill>
                  <a:srgbClr val="FF0000"/>
                </a:solidFill>
                <a:latin typeface="Impact" pitchFamily="34" charset="0"/>
              </a:rPr>
              <a:t>” </a:t>
            </a:r>
            <a:r>
              <a:rPr lang="en-US" sz="7200" dirty="0">
                <a:solidFill>
                  <a:srgbClr val="000000"/>
                </a:solidFill>
                <a:latin typeface="Impact" pitchFamily="34" charset="0"/>
              </a:rPr>
              <a:t>Your Value </a:t>
            </a:r>
            <a:endParaRPr lang="en-US" sz="88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842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6600" dirty="0" smtClean="0">
                <a:solidFill>
                  <a:schemeClr val="tx2"/>
                </a:solidFill>
                <a:latin typeface="Impact" pitchFamily="34" charset="0"/>
              </a:rPr>
              <a:t>Standing Out To 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Make A Difference</a:t>
            </a:r>
            <a:endParaRPr lang="en-US" sz="6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284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Core 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26497" y="680890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2D5B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17182" y="3461101"/>
            <a:ext cx="3128371" cy="2948311"/>
          </a:xfrm>
          <a:prstGeom prst="ellipse">
            <a:avLst/>
          </a:prstGeom>
          <a:solidFill>
            <a:srgbClr val="7F7F7F">
              <a:alpha val="51000"/>
            </a:srgb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2400" smtClean="0">
              <a:ln>
                <a:solidFill>
                  <a:srgbClr val="000000"/>
                </a:solidFill>
              </a:ln>
              <a:solidFill>
                <a:srgbClr val="A5A5A5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06158" y="3399227"/>
            <a:ext cx="3170412" cy="3010185"/>
          </a:xfrm>
          <a:prstGeom prst="ellipse">
            <a:avLst/>
          </a:prstGeom>
          <a:solidFill>
            <a:srgbClr val="7F7F7F">
              <a:alpha val="28000"/>
            </a:srgb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2400" smtClean="0">
              <a:ln>
                <a:solidFill>
                  <a:srgbClr val="000000"/>
                </a:solidFill>
              </a:ln>
              <a:solidFill>
                <a:srgbClr val="A5A5A5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72431" y="2006964"/>
            <a:ext cx="3129395" cy="2881321"/>
          </a:xfrm>
          <a:prstGeom prst="ellipse">
            <a:avLst/>
          </a:prstGeom>
          <a:solidFill>
            <a:srgbClr val="7F7F7F">
              <a:alpha val="13000"/>
            </a:srgbClr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2400" smtClean="0">
              <a:ln>
                <a:solidFill>
                  <a:srgbClr val="000000"/>
                </a:solidFill>
              </a:ln>
              <a:solidFill>
                <a:srgbClr val="A5A5A5">
                  <a:lumMod val="50000"/>
                </a:srgbClr>
              </a:solidFill>
              <a:latin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1535668"/>
            <a:ext cx="271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1" dirty="0" smtClean="0">
                <a:solidFill>
                  <a:srgbClr val="004285"/>
                </a:solidFill>
                <a:latin typeface="Verdana"/>
              </a:rPr>
              <a:t>_______________</a:t>
            </a:r>
            <a:endParaRPr kumimoji="0" lang="en-US" sz="1800" b="1" dirty="0">
              <a:solidFill>
                <a:srgbClr val="004285"/>
              </a:solidFill>
              <a:latin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971800"/>
            <a:ext cx="262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1" dirty="0" smtClean="0">
                <a:solidFill>
                  <a:srgbClr val="1A305B">
                    <a:lumMod val="90000"/>
                    <a:lumOff val="10000"/>
                  </a:srgbClr>
                </a:solidFill>
                <a:latin typeface="Verdana"/>
              </a:rPr>
              <a:t>_____________</a:t>
            </a:r>
            <a:endParaRPr kumimoji="0" lang="en-US" sz="1800" b="1" dirty="0">
              <a:solidFill>
                <a:srgbClr val="1A305B">
                  <a:lumMod val="90000"/>
                  <a:lumOff val="10000"/>
                </a:srgbClr>
              </a:solidFill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06635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1" dirty="0" smtClean="0">
                <a:solidFill>
                  <a:srgbClr val="004285"/>
                </a:solidFill>
                <a:latin typeface="Verdana"/>
              </a:rPr>
              <a:t>_____________</a:t>
            </a:r>
            <a:endParaRPr kumimoji="0" lang="en-US" sz="1800" b="1" dirty="0">
              <a:solidFill>
                <a:srgbClr val="004285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462821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81534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7200" dirty="0">
                <a:solidFill>
                  <a:srgbClr val="000000"/>
                </a:solidFill>
                <a:latin typeface="Impact" pitchFamily="34" charset="0"/>
              </a:rPr>
              <a:t>3</a:t>
            </a:r>
            <a:r>
              <a:rPr lang="en-US" sz="7200" dirty="0" smtClean="0">
                <a:solidFill>
                  <a:srgbClr val="000000"/>
                </a:solidFill>
                <a:latin typeface="Impact" pitchFamily="34" charset="0"/>
              </a:rPr>
              <a:t>.</a:t>
            </a:r>
            <a:endParaRPr lang="en-US" sz="7200" dirty="0">
              <a:solidFill>
                <a:srgbClr val="000000"/>
              </a:solidFill>
              <a:latin typeface="Impact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n-US" sz="9600" dirty="0" smtClean="0">
                <a:solidFill>
                  <a:srgbClr val="000000"/>
                </a:solidFill>
                <a:latin typeface="Impact" pitchFamily="34" charset="0"/>
              </a:rPr>
              <a:t>Go </a:t>
            </a:r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</a:rPr>
              <a:t>Viral</a:t>
            </a:r>
            <a:endParaRPr lang="en-US" sz="9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 dirty="0">
                <a:solidFill>
                  <a:srgbClr val="000000"/>
                </a:solidFill>
                <a:latin typeface="Impact" pitchFamily="34" charset="0"/>
              </a:rPr>
              <a:t>Are People </a:t>
            </a:r>
            <a:r>
              <a:rPr lang="en-US" sz="9600" dirty="0">
                <a:solidFill>
                  <a:srgbClr val="FF0000"/>
                </a:solidFill>
                <a:latin typeface="Impact" pitchFamily="34" charset="0"/>
              </a:rPr>
              <a:t>“</a:t>
            </a:r>
            <a:r>
              <a:rPr lang="en-US" sz="9600" dirty="0" err="1">
                <a:solidFill>
                  <a:srgbClr val="FF0000"/>
                </a:solidFill>
                <a:latin typeface="Impact" pitchFamily="34" charset="0"/>
              </a:rPr>
              <a:t>Googling</a:t>
            </a:r>
            <a:r>
              <a:rPr lang="en-US" sz="9600" dirty="0">
                <a:solidFill>
                  <a:srgbClr val="FF0000"/>
                </a:solidFill>
                <a:latin typeface="Impact" pitchFamily="34" charset="0"/>
              </a:rPr>
              <a:t>” </a:t>
            </a:r>
            <a:r>
              <a:rPr lang="en-US" sz="9600" dirty="0">
                <a:solidFill>
                  <a:srgbClr val="000000"/>
                </a:solidFill>
                <a:latin typeface="Impact" pitchFamily="34" charset="0"/>
              </a:rPr>
              <a:t>You?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9</a:t>
            </a:r>
            <a:r>
              <a:rPr lang="en-US" sz="9600" dirty="0" smtClean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 out of </a:t>
            </a:r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10</a:t>
            </a:r>
            <a:endParaRPr lang="en-US" sz="9600" dirty="0">
              <a:solidFill>
                <a:srgbClr val="FF0000"/>
              </a:solidFill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Google You </a:t>
            </a:r>
            <a:r>
              <a:rPr lang="en-US" sz="8000" dirty="0" smtClean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Before They Meet With You</a:t>
            </a:r>
            <a:endParaRPr lang="en-US" sz="8000" dirty="0">
              <a:solidFill>
                <a:srgbClr val="000000"/>
              </a:solidFill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6600" dirty="0" smtClean="0">
                <a:solidFill>
                  <a:srgbClr val="000000"/>
                </a:solidFill>
                <a:latin typeface="Impact" pitchFamily="34" charset="0"/>
              </a:rPr>
              <a:t>Answer the question: </a:t>
            </a:r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“Why </a:t>
            </a:r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do you do what you do?”</a:t>
            </a:r>
            <a:endParaRPr lang="en-US" sz="6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047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3713" y="1066800"/>
            <a:ext cx="8326437" cy="4670425"/>
          </a:xfrm>
        </p:spPr>
        <p:txBody>
          <a:bodyPr/>
          <a:lstStyle/>
          <a:p>
            <a:pPr marL="0" indent="0">
              <a:buNone/>
            </a:pPr>
            <a:endParaRPr lang="en-US" sz="300" dirty="0" smtClean="0">
              <a:latin typeface="Impact"/>
              <a:cs typeface="Impact"/>
            </a:endParaRPr>
          </a:p>
          <a:p>
            <a:pPr marL="0" indent="0" algn="ctr">
              <a:buNone/>
            </a:pPr>
            <a:r>
              <a:rPr lang="en-US" dirty="0" smtClean="0">
                <a:latin typeface="Impact"/>
                <a:cs typeface="Impact"/>
              </a:rPr>
              <a:t>Tell your personal story by answering the question: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Why are you </a:t>
            </a:r>
            <a:r>
              <a:rPr lang="en-US" i="1" dirty="0" smtClean="0">
                <a:latin typeface="Impact"/>
                <a:cs typeface="Impact"/>
              </a:rPr>
              <a:t>still</a:t>
            </a:r>
            <a:r>
              <a:rPr lang="en-US" dirty="0" smtClean="0">
                <a:latin typeface="Impact"/>
                <a:cs typeface="Impact"/>
              </a:rPr>
              <a:t> in this business?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"/>
          <a:stretch/>
        </p:blipFill>
        <p:spPr>
          <a:xfrm>
            <a:off x="370548" y="2514600"/>
            <a:ext cx="8421289" cy="32767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8600" y="235803"/>
            <a:ext cx="86868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r>
              <a:rPr kumimoji="0" lang="en-US" sz="4800" b="1" dirty="0" smtClean="0">
                <a:solidFill>
                  <a:srgbClr val="FFFFFF"/>
                </a:solidFill>
                <a:latin typeface="Tahoma"/>
              </a:rPr>
              <a:t>LinkedIn Examples</a:t>
            </a:r>
            <a:endParaRPr kumimoji="0" lang="en-US" sz="4400" b="1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84663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8153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7200" dirty="0">
                <a:solidFill>
                  <a:srgbClr val="000000"/>
                </a:solidFill>
                <a:latin typeface="Impact" pitchFamily="34" charset="0"/>
              </a:rPr>
              <a:t>4.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9600" dirty="0" smtClean="0">
                <a:solidFill>
                  <a:srgbClr val="000000"/>
                </a:solidFill>
                <a:latin typeface="Impact" pitchFamily="34" charset="0"/>
              </a:rPr>
              <a:t>Aggressively </a:t>
            </a:r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</a:rPr>
              <a:t>Connect</a:t>
            </a:r>
            <a:endParaRPr lang="en-US" sz="9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952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066800" y="1395413"/>
            <a:ext cx="7696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8000">
                <a:solidFill>
                  <a:srgbClr val="000000"/>
                </a:solidFill>
                <a:latin typeface="Impact" pitchFamily="34" charset="0"/>
                <a:ea typeface="+mn-ea"/>
                <a:cs typeface="+mn-cs"/>
              </a:rPr>
              <a:t>The Number #1 Indicator of Success</a:t>
            </a:r>
          </a:p>
        </p:txBody>
      </p:sp>
    </p:spTree>
    <p:extLst>
      <p:ext uri="{BB962C8B-B14F-4D97-AF65-F5344CB8AC3E}">
        <p14:creationId xmlns:p14="http://schemas.microsoft.com/office/powerpoint/2010/main" val="1196826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kumimoji="1" lang="en-US" sz="8800">
                <a:solidFill>
                  <a:srgbClr val="000000"/>
                </a:solidFill>
                <a:latin typeface="Impact" pitchFamily="34" charset="0"/>
                <a:ea typeface="+mn-ea"/>
                <a:cs typeface="+mn-cs"/>
              </a:rPr>
              <a:t>Social Intelligence</a:t>
            </a:r>
            <a:endParaRPr kumimoji="1" lang="en-US" sz="8800">
              <a:solidFill>
                <a:srgbClr val="FF0000"/>
              </a:solidFill>
              <a:latin typeface="I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2234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3833812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TCWWco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609600"/>
            <a:ext cx="3668573" cy="54278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14400" y="1495425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0" dirty="0" smtClean="0">
                <a:solidFill>
                  <a:srgbClr val="000000"/>
                </a:solidFill>
                <a:latin typeface="Impact" pitchFamily="34" charset="0"/>
              </a:rPr>
              <a:t>…</a:t>
            </a:r>
            <a:r>
              <a:rPr lang="en-US" sz="8000" dirty="0" smtClean="0">
                <a:solidFill>
                  <a:srgbClr val="FF0000"/>
                </a:solidFill>
                <a:latin typeface="Impact" pitchFamily="34" charset="0"/>
              </a:rPr>
              <a:t>Listening</a:t>
            </a:r>
            <a:r>
              <a:rPr lang="en-US" sz="8000" dirty="0" smtClean="0">
                <a:solidFill>
                  <a:srgbClr val="000000"/>
                </a:solidFill>
                <a:latin typeface="Impact" pitchFamily="34" charset="0"/>
              </a:rPr>
              <a:t> More Than Talking</a:t>
            </a:r>
            <a:endParaRPr lang="en-US" sz="7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340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8000">
                <a:solidFill>
                  <a:srgbClr val="000000"/>
                </a:solidFill>
                <a:latin typeface="Impact" pitchFamily="34" charset="0"/>
              </a:rPr>
              <a:t>Ask </a:t>
            </a:r>
            <a:r>
              <a:rPr lang="en-US" sz="8000">
                <a:solidFill>
                  <a:srgbClr val="FF0000"/>
                </a:solidFill>
                <a:latin typeface="Impact" pitchFamily="34" charset="0"/>
              </a:rPr>
              <a:t>Big </a:t>
            </a:r>
            <a:r>
              <a:rPr lang="en-US" sz="8000">
                <a:solidFill>
                  <a:srgbClr val="000000"/>
                </a:solidFill>
                <a:latin typeface="Impact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97900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7200" dirty="0" smtClean="0">
                <a:solidFill>
                  <a:srgbClr val="000000"/>
                </a:solidFill>
                <a:latin typeface="Impact" pitchFamily="34" charset="0"/>
              </a:rPr>
              <a:t>What’s Your Biggest </a:t>
            </a:r>
            <a:r>
              <a:rPr lang="en-US" sz="7200" dirty="0" smtClean="0">
                <a:solidFill>
                  <a:srgbClr val="000000"/>
                </a:solidFill>
                <a:latin typeface="Impact" pitchFamily="34" charset="0"/>
              </a:rPr>
              <a:t>Health/Divorce </a:t>
            </a:r>
            <a:r>
              <a:rPr lang="en-US" sz="7200" dirty="0" smtClean="0">
                <a:solidFill>
                  <a:srgbClr val="000000"/>
                </a:solidFill>
                <a:latin typeface="Impact" pitchFamily="34" charset="0"/>
              </a:rPr>
              <a:t>Concern?</a:t>
            </a:r>
            <a:endParaRPr lang="en-US" sz="7200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991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r>
              <a:rPr kumimoji="0" lang="en-US" sz="6600" dirty="0">
                <a:solidFill>
                  <a:srgbClr val="000000"/>
                </a:solidFill>
                <a:latin typeface="Impact" pitchFamily="34" charset="0"/>
              </a:rPr>
              <a:t>t</a:t>
            </a:r>
            <a:r>
              <a:rPr kumimoji="0" lang="en-US" sz="6600" dirty="0" smtClean="0">
                <a:solidFill>
                  <a:srgbClr val="000000"/>
                </a:solidFill>
                <a:latin typeface="Impact" pitchFamily="34" charset="0"/>
              </a:rPr>
              <a:t>he biggest</a:t>
            </a:r>
          </a:p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r>
              <a:rPr kumimoji="0" lang="en-US" sz="6600" dirty="0" smtClean="0">
                <a:solidFill>
                  <a:srgbClr val="000000"/>
                </a:solidFill>
                <a:latin typeface="Impact" pitchFamily="34" charset="0"/>
              </a:rPr>
              <a:t>the best</a:t>
            </a:r>
          </a:p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r>
              <a:rPr kumimoji="0" lang="en-US" sz="6600" dirty="0" smtClean="0">
                <a:solidFill>
                  <a:srgbClr val="000000"/>
                </a:solidFill>
                <a:latin typeface="Impact" pitchFamily="34" charset="0"/>
              </a:rPr>
              <a:t>the worst</a:t>
            </a:r>
          </a:p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r>
              <a:rPr kumimoji="0" lang="en-US" sz="6600" dirty="0" smtClean="0">
                <a:solidFill>
                  <a:srgbClr val="000000"/>
                </a:solidFill>
                <a:latin typeface="Impact" pitchFamily="34" charset="0"/>
              </a:rPr>
              <a:t>your favorite</a:t>
            </a:r>
          </a:p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endParaRPr kumimoji="0" lang="en-US" sz="66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8305800" cy="1323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r>
              <a:rPr kumimoji="0" lang="en-US" sz="8000" dirty="0" smtClean="0">
                <a:solidFill>
                  <a:srgbClr val="FF0000"/>
                </a:solidFill>
                <a:latin typeface="Impact" pitchFamily="34" charset="0"/>
              </a:rPr>
              <a:t>  </a:t>
            </a:r>
            <a:r>
              <a:rPr kumimoji="0" lang="en-US" sz="7200" dirty="0" smtClean="0">
                <a:solidFill>
                  <a:srgbClr val="FFFFFF"/>
                </a:solidFill>
                <a:latin typeface="Impact" pitchFamily="34" charset="0"/>
              </a:rPr>
              <a:t>Big </a:t>
            </a:r>
            <a:r>
              <a:rPr kumimoji="0" lang="en-US" sz="7200" dirty="0">
                <a:solidFill>
                  <a:srgbClr val="FFFFFF"/>
                </a:solidFill>
                <a:latin typeface="Impact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165156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7200">
                <a:solidFill>
                  <a:srgbClr val="000000"/>
                </a:solidFill>
                <a:latin typeface="Impact" pitchFamily="34" charset="0"/>
              </a:rPr>
              <a:t>“What is your </a:t>
            </a:r>
            <a:r>
              <a:rPr lang="en-US" sz="7200">
                <a:solidFill>
                  <a:srgbClr val="FF0000"/>
                </a:solidFill>
                <a:latin typeface="Impact" pitchFamily="34" charset="0"/>
              </a:rPr>
              <a:t>biggest</a:t>
            </a:r>
            <a:r>
              <a:rPr lang="en-US" sz="7200">
                <a:solidFill>
                  <a:srgbClr val="000000"/>
                </a:solidFill>
                <a:latin typeface="Impact" pitchFamily="34" charset="0"/>
              </a:rPr>
              <a:t> challenge?”</a:t>
            </a:r>
          </a:p>
        </p:txBody>
      </p:sp>
    </p:spTree>
    <p:extLst>
      <p:ext uri="{BB962C8B-B14F-4D97-AF65-F5344CB8AC3E}">
        <p14:creationId xmlns:p14="http://schemas.microsoft.com/office/powerpoint/2010/main" val="535878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14400" y="1371600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 dirty="0" smtClean="0">
                <a:solidFill>
                  <a:srgbClr val="000000"/>
                </a:solidFill>
                <a:latin typeface="Impact" pitchFamily="34" charset="0"/>
              </a:rPr>
              <a:t>Get Others to Pay Attention to </a:t>
            </a:r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You</a:t>
            </a:r>
            <a:r>
              <a:rPr lang="en-US" sz="6600" dirty="0" smtClean="0">
                <a:solidFill>
                  <a:srgbClr val="000000"/>
                </a:solidFill>
                <a:latin typeface="Impact" pitchFamily="34" charset="0"/>
              </a:rPr>
              <a:t> Through the Way You Pay Attention to </a:t>
            </a:r>
            <a:r>
              <a:rPr lang="en-US" sz="6600" dirty="0" smtClean="0">
                <a:solidFill>
                  <a:srgbClr val="FF0000"/>
                </a:solidFill>
                <a:latin typeface="Impact" pitchFamily="34" charset="0"/>
              </a:rPr>
              <a:t>Them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1239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838200" y="1905000"/>
            <a:ext cx="8153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0" indent="-1143000" eaLnBrk="0" fontAlgn="auto" hangingPunct="0"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kumimoji="0" lang="en-US" sz="4000" dirty="0" smtClean="0">
                <a:solidFill>
                  <a:srgbClr val="000000"/>
                </a:solidFill>
                <a:latin typeface="Impact" pitchFamily="34" charset="0"/>
              </a:rPr>
              <a:t>Messaging Your Value Worksheet</a:t>
            </a:r>
          </a:p>
          <a:p>
            <a:pPr marL="1143000" indent="-1143000" eaLnBrk="0" fontAlgn="auto" hangingPunct="0">
              <a:spcBef>
                <a:spcPts val="1200"/>
              </a:spcBef>
              <a:spcAft>
                <a:spcPts val="0"/>
              </a:spcAft>
              <a:buAutoNum type="arabicPeriod"/>
            </a:pPr>
            <a:r>
              <a:rPr kumimoji="0" lang="en-US" sz="4000" dirty="0" smtClean="0">
                <a:solidFill>
                  <a:srgbClr val="000000"/>
                </a:solidFill>
                <a:latin typeface="Impact" pitchFamily="34" charset="0"/>
              </a:rPr>
              <a:t>Presentation Slides</a:t>
            </a:r>
            <a:endParaRPr kumimoji="0" lang="en-US" sz="40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8305800" cy="1200329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1200"/>
              </a:spcBef>
              <a:spcAft>
                <a:spcPts val="0"/>
              </a:spcAft>
            </a:pPr>
            <a:r>
              <a:rPr kumimoji="0" lang="en-US" sz="7200" dirty="0" smtClean="0">
                <a:solidFill>
                  <a:srgbClr val="FF0000"/>
                </a:solidFill>
                <a:latin typeface="Impact" pitchFamily="34" charset="0"/>
              </a:rPr>
              <a:t>  </a:t>
            </a:r>
            <a:r>
              <a:rPr kumimoji="0" lang="en-US" sz="6600" dirty="0" smtClean="0">
                <a:solidFill>
                  <a:srgbClr val="FFFFFF"/>
                </a:solidFill>
                <a:latin typeface="Impact" pitchFamily="34" charset="0"/>
              </a:rPr>
              <a:t>Freemiums</a:t>
            </a:r>
            <a:endParaRPr kumimoji="0" lang="en-US" sz="6600" dirty="0">
              <a:solidFill>
                <a:srgbClr val="FFFFFF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620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8153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13800">
                <a:solidFill>
                  <a:srgbClr val="000000"/>
                </a:solidFill>
                <a:latin typeface="Impact" pitchFamily="34" charset="0"/>
              </a:rPr>
              <a:t>The </a:t>
            </a:r>
            <a:r>
              <a:rPr lang="en-US" sz="13800">
                <a:solidFill>
                  <a:srgbClr val="FF0000"/>
                </a:solidFill>
                <a:latin typeface="Impact" pitchFamily="34" charset="0"/>
              </a:rPr>
              <a:t>Absolutes</a:t>
            </a:r>
            <a:endParaRPr lang="en-US" sz="13800">
              <a:solidFill>
                <a:schemeClr val="tx2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925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8153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7200" dirty="0">
                <a:solidFill>
                  <a:srgbClr val="000000"/>
                </a:solidFill>
                <a:latin typeface="Impact" pitchFamily="34" charset="0"/>
              </a:rPr>
              <a:t>1.</a:t>
            </a:r>
          </a:p>
          <a:p>
            <a:pPr algn="ctr" eaLnBrk="0" hangingPunct="0">
              <a:spcBef>
                <a:spcPts val="1200"/>
              </a:spcBef>
            </a:pPr>
            <a:r>
              <a:rPr lang="en-US" sz="9600" dirty="0" smtClean="0">
                <a:solidFill>
                  <a:srgbClr val="000000"/>
                </a:solidFill>
                <a:latin typeface="Impact" pitchFamily="34" charset="0"/>
              </a:rPr>
              <a:t>Exploit Your </a:t>
            </a:r>
            <a:r>
              <a:rPr lang="en-US" sz="9600" dirty="0" smtClean="0">
                <a:solidFill>
                  <a:srgbClr val="FF0000"/>
                </a:solidFill>
                <a:latin typeface="Impact" pitchFamily="34" charset="0"/>
              </a:rPr>
              <a:t>Uniqueness</a:t>
            </a:r>
            <a:endParaRPr lang="en-US" sz="96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8000" dirty="0" smtClean="0">
                <a:solidFill>
                  <a:schemeClr val="tx2"/>
                </a:solidFill>
                <a:latin typeface="Impact" pitchFamily="34" charset="0"/>
              </a:rPr>
              <a:t>Not just better… </a:t>
            </a:r>
            <a:r>
              <a:rPr lang="en-US" sz="8000" dirty="0" smtClean="0">
                <a:solidFill>
                  <a:srgbClr val="FF0000"/>
                </a:solidFill>
                <a:latin typeface="Impact" pitchFamily="34" charset="0"/>
              </a:rPr>
              <a:t>Different</a:t>
            </a:r>
            <a:endParaRPr lang="en-US" sz="80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Maribeth\Pictures\My Pictures\BuceesOutdoor4-thumb-500x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763000" cy="276910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6000" dirty="0" smtClean="0">
                <a:solidFill>
                  <a:schemeClr val="tx2"/>
                </a:solidFill>
                <a:latin typeface="Impact" pitchFamily="34" charset="0"/>
              </a:rPr>
              <a:t>What’s Unique and Compelling About You?</a:t>
            </a:r>
            <a:endParaRPr lang="en-US" sz="60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9600">
                <a:solidFill>
                  <a:srgbClr val="000000"/>
                </a:solidFill>
                <a:latin typeface="Impact" pitchFamily="34" charset="0"/>
              </a:rPr>
              <a:t> </a:t>
            </a:r>
            <a:endParaRPr lang="en-US" sz="900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" name="Snagit_PPT1457" descr="PPT14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14" y="495666"/>
            <a:ext cx="8628572" cy="5866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495800" y="457200"/>
            <a:ext cx="228600" cy="59436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Custom 3">
      <a:dk1>
        <a:srgbClr val="1A305B"/>
      </a:dk1>
      <a:lt1>
        <a:srgbClr val="FFFFFF"/>
      </a:lt1>
      <a:dk2>
        <a:srgbClr val="FFFFFF"/>
      </a:dk2>
      <a:lt2>
        <a:srgbClr val="A5A5A5"/>
      </a:lt2>
      <a:accent1>
        <a:srgbClr val="D29847"/>
      </a:accent1>
      <a:accent2>
        <a:srgbClr val="002D5B"/>
      </a:accent2>
      <a:accent3>
        <a:srgbClr val="FFFFFF"/>
      </a:accent3>
      <a:accent4>
        <a:srgbClr val="00254C"/>
      </a:accent4>
      <a:accent5>
        <a:srgbClr val="E5CAB1"/>
      </a:accent5>
      <a:accent6>
        <a:srgbClr val="002852"/>
      </a:accent6>
      <a:hlink>
        <a:srgbClr val="797D82"/>
      </a:hlink>
      <a:folHlink>
        <a:srgbClr val="5F135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2D5B"/>
        </a:dk1>
        <a:lt1>
          <a:srgbClr val="FFFFFF"/>
        </a:lt1>
        <a:dk2>
          <a:srgbClr val="FFFFFF"/>
        </a:dk2>
        <a:lt2>
          <a:srgbClr val="A5A5A5"/>
        </a:lt2>
        <a:accent1>
          <a:srgbClr val="D29847"/>
        </a:accent1>
        <a:accent2>
          <a:srgbClr val="002D5B"/>
        </a:accent2>
        <a:accent3>
          <a:srgbClr val="FFFFFF"/>
        </a:accent3>
        <a:accent4>
          <a:srgbClr val="00254C"/>
        </a:accent4>
        <a:accent5>
          <a:srgbClr val="E5CAB1"/>
        </a:accent5>
        <a:accent6>
          <a:srgbClr val="002852"/>
        </a:accent6>
        <a:hlink>
          <a:srgbClr val="797D82"/>
        </a:hlink>
        <a:folHlink>
          <a:srgbClr val="5F13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Selling Your Ideas - Dale Carnegie Training (R)">
  <a:themeElements>
    <a:clrScheme name="Selling Your Ideas - Dale Carnegie Training (R) 8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FFFFFF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5_Selling Your Ideas - Dale Carnegie Training (R)">
  <a:themeElements>
    <a:clrScheme name="Custom 6">
      <a:dk1>
        <a:srgbClr val="FFFFFF"/>
      </a:dk1>
      <a:lt1>
        <a:srgbClr val="FFFFFF"/>
      </a:lt1>
      <a:dk2>
        <a:srgbClr val="000000"/>
      </a:dk2>
      <a:lt2>
        <a:srgbClr val="4D4D4D"/>
      </a:lt2>
      <a:accent1>
        <a:srgbClr val="FFCC00"/>
      </a:accent1>
      <a:accent2>
        <a:srgbClr val="000000"/>
      </a:accent2>
      <a:accent3>
        <a:srgbClr val="FFFFFF"/>
      </a:accent3>
      <a:accent4>
        <a:srgbClr val="DADADA"/>
      </a:accent4>
      <a:accent5>
        <a:srgbClr val="FFE2AA"/>
      </a:accent5>
      <a:accent6>
        <a:srgbClr val="000000"/>
      </a:accent6>
      <a:hlink>
        <a:srgbClr val="0C0C0C"/>
      </a:hlink>
      <a:folHlink>
        <a:srgbClr val="FFFFFF"/>
      </a:folHlink>
    </a:clrScheme>
    <a:fontScheme name="Selling Your Ideas - Dale Carnegie Training (R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elling Your Ideas - Dale Carnegie Training (R)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2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3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Your Ideas - Dale Carnegie Training (R) 6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7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Your Ideas - Dale Carnegie Training (R) 8">
        <a:dk1>
          <a:srgbClr val="FFFFFF"/>
        </a:dk1>
        <a:lt1>
          <a:srgbClr val="FFFFFF"/>
        </a:lt1>
        <a:dk2>
          <a:srgbClr val="000000"/>
        </a:dk2>
        <a:lt2>
          <a:srgbClr val="4D4D4D"/>
        </a:lt2>
        <a:accent1>
          <a:srgbClr val="FFCC00"/>
        </a:accent1>
        <a:accent2>
          <a:srgbClr val="000000"/>
        </a:accent2>
        <a:accent3>
          <a:srgbClr val="FFFFFF"/>
        </a:accent3>
        <a:accent4>
          <a:srgbClr val="DADADA"/>
        </a:accent4>
        <a:accent5>
          <a:srgbClr val="FFE2AA"/>
        </a:accent5>
        <a:accent6>
          <a:srgbClr val="0000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S:\RZMarketing\Presentations and Handouts\NEW TEMPLATE.ppt</Template>
  <TotalTime>72310</TotalTime>
  <Words>522</Words>
  <Application>Microsoft Macintosh PowerPoint</Application>
  <PresentationFormat>On-screen Show (4:3)</PresentationFormat>
  <Paragraphs>128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Selling Your Ideas - Dale Carnegie Training (R)</vt:lpstr>
      <vt:lpstr>2_Selling Your Ideas - Dale Carnegie Training (R)</vt:lpstr>
      <vt:lpstr>3_Selling Your Ideas - Dale Carnegie Training (R)</vt:lpstr>
      <vt:lpstr>7_Selling Your Ideas - Dale Carnegie Training (R)</vt:lpstr>
      <vt:lpstr>5_Selling Your Ideas - Dale Carnegie Training (R)</vt:lpstr>
      <vt:lpstr>6_Selling Your Ideas - Dale Carnegie Training (R)</vt:lpstr>
      <vt:lpstr>1_Default Design</vt:lpstr>
      <vt:lpstr>14_Selling Your Ideas - Dale Carnegie Training (R)</vt:lpstr>
      <vt:lpstr>15_Selling Your Ideas - Dale Carnegie Training (R)</vt:lpstr>
      <vt:lpstr>11_Selling Your Ideas - Dale Carnegie Training (R)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Core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Zone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Zone Marketing</dc:title>
  <dc:creator>Maribeth Kuzmeski</dc:creator>
  <dc:description>Copyright 2002, Red Zone Marketing</dc:description>
  <cp:lastModifiedBy>Maribeth Kuzmeski</cp:lastModifiedBy>
  <cp:revision>2726</cp:revision>
  <cp:lastPrinted>2000-01-09T23:11:41Z</cp:lastPrinted>
  <dcterms:created xsi:type="dcterms:W3CDTF">1999-09-23T18:08:22Z</dcterms:created>
  <dcterms:modified xsi:type="dcterms:W3CDTF">2016-02-23T12:35:11Z</dcterms:modified>
</cp:coreProperties>
</file>